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4" r:id="rId4"/>
    <p:sldId id="258" r:id="rId5"/>
    <p:sldId id="283" r:id="rId6"/>
    <p:sldId id="259" r:id="rId7"/>
    <p:sldId id="261" r:id="rId8"/>
    <p:sldId id="281" r:id="rId9"/>
    <p:sldId id="262" r:id="rId10"/>
    <p:sldId id="270" r:id="rId11"/>
    <p:sldId id="279" r:id="rId12"/>
    <p:sldId id="277" r:id="rId13"/>
    <p:sldId id="268" r:id="rId14"/>
    <p:sldId id="280" r:id="rId15"/>
    <p:sldId id="263" r:id="rId16"/>
    <p:sldId id="264" r:id="rId17"/>
    <p:sldId id="265" r:id="rId18"/>
    <p:sldId id="266" r:id="rId19"/>
    <p:sldId id="267" r:id="rId20"/>
    <p:sldId id="273" r:id="rId21"/>
    <p:sldId id="274" r:id="rId22"/>
    <p:sldId id="275" r:id="rId23"/>
    <p:sldId id="269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67" autoAdjust="0"/>
  </p:normalViewPr>
  <p:slideViewPr>
    <p:cSldViewPr snapToGrid="0">
      <p:cViewPr varScale="1">
        <p:scale>
          <a:sx n="99" d="100"/>
          <a:sy n="99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85F9D-C898-4D13-8F68-4D883822B623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BF2D1-6D5D-4A88-BC35-1D971E4B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F2D1-6D5D-4A88-BC35-1D971E4BB8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29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A vast amount of algortihms available.</a:t>
            </a:r>
          </a:p>
          <a:p>
            <a:r>
              <a:rPr lang="de-AT" dirty="0" smtClean="0"/>
              <a:t>Point cloud reconstruction is a huge topic: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dirty="0" smtClean="0"/>
              <a:t>e.g. laser</a:t>
            </a:r>
            <a:r>
              <a:rPr lang="de-AT" baseline="0" dirty="0" smtClean="0"/>
              <a:t> scans of sculptures or building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A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F2D1-6D5D-4A88-BC35-1D971E4BB8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14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0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5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3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1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7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6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3BF9B-9C06-46C8-A426-B0B1B2B6DF44}" type="datetimeFigureOut">
              <a:rPr lang="en-US" smtClean="0"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6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ib.znate.ru/docs/index-40240.html?page=3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4400" dirty="0" smtClean="0"/>
              <a:t>Surface reconstruction from models for subtractive manufacturing simulation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Bernhard Manfred Gruber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47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Point cloud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smtClean="0"/>
              <a:t>α-shapes</a:t>
            </a:r>
            <a:endParaRPr lang="de-AT" dirty="0" smtClean="0"/>
          </a:p>
          <a:p>
            <a:r>
              <a:rPr lang="de-AT" dirty="0" smtClean="0"/>
              <a:t>Delaunay and Voronoi:</a:t>
            </a:r>
          </a:p>
          <a:p>
            <a:pPr lvl="1"/>
            <a:r>
              <a:rPr lang="de-AT" dirty="0"/>
              <a:t>C</a:t>
            </a:r>
            <a:r>
              <a:rPr lang="de-AT" dirty="0" smtClean="0"/>
              <a:t>rust and powercrust</a:t>
            </a:r>
          </a:p>
          <a:p>
            <a:pPr lvl="1"/>
            <a:r>
              <a:rPr lang="de-AT" dirty="0" smtClean="0"/>
              <a:t>Cocone, tight cocone and robust cocone</a:t>
            </a:r>
          </a:p>
          <a:p>
            <a:r>
              <a:rPr lang="de-AT" dirty="0" smtClean="0"/>
              <a:t>Region growing:</a:t>
            </a:r>
          </a:p>
          <a:p>
            <a:pPr lvl="1"/>
            <a:r>
              <a:rPr lang="de-AT" dirty="0" smtClean="0"/>
              <a:t>BPA, G2S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0688"/>
            <a:ext cx="5608320" cy="44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Implicit function and voxel </a:t>
            </a:r>
            <a:r>
              <a:rPr lang="de-AT" dirty="0" smtClean="0"/>
              <a:t>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9109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de-AT" sz="2800" dirty="0"/>
              <a:t>Describe surface by a function, sampled at a regular grid</a:t>
            </a:r>
          </a:p>
          <a:p>
            <a:pPr marL="685800" lvl="2">
              <a:spcBef>
                <a:spcPts val="1000"/>
              </a:spcBef>
            </a:pPr>
            <a:r>
              <a:rPr lang="de-AT" sz="2400" dirty="0"/>
              <a:t>SDF, Hoppe, Poisson, MLS, RBF</a:t>
            </a:r>
          </a:p>
          <a:p>
            <a:r>
              <a:rPr lang="de-AT" dirty="0" smtClean="0"/>
              <a:t>Leif </a:t>
            </a:r>
            <a:r>
              <a:rPr lang="de-AT" dirty="0" smtClean="0"/>
              <a:t>Kobbelt et al.,</a:t>
            </a:r>
            <a:br>
              <a:rPr lang="de-AT" dirty="0" smtClean="0"/>
            </a:br>
            <a:r>
              <a:rPr lang="de-AT" dirty="0" smtClean="0"/>
              <a:t>Feature sensitive </a:t>
            </a:r>
            <a:r>
              <a:rPr lang="de-AT" dirty="0"/>
              <a:t>surface extraction from volume </a:t>
            </a:r>
            <a:r>
              <a:rPr lang="de-AT" dirty="0" smtClean="0"/>
              <a:t>data,</a:t>
            </a:r>
            <a:br>
              <a:rPr lang="de-AT" dirty="0" smtClean="0"/>
            </a:br>
            <a:r>
              <a:rPr lang="de-AT" dirty="0" smtClean="0"/>
              <a:t>2001</a:t>
            </a:r>
          </a:p>
          <a:p>
            <a:r>
              <a:rPr lang="de-AT" dirty="0" smtClean="0"/>
              <a:t>Tao Ju et al.,</a:t>
            </a:r>
            <a:br>
              <a:rPr lang="de-AT" dirty="0" smtClean="0"/>
            </a:br>
            <a:r>
              <a:rPr lang="en-US" dirty="0" smtClean="0"/>
              <a:t>Dual contouring of </a:t>
            </a:r>
            <a:r>
              <a:rPr lang="en-US" dirty="0" err="1" smtClean="0"/>
              <a:t>hermite</a:t>
            </a:r>
            <a:r>
              <a:rPr lang="en-US" dirty="0" smtClean="0"/>
              <a:t> data,</a:t>
            </a:r>
            <a:br>
              <a:rPr lang="en-US" dirty="0" smtClean="0"/>
            </a:br>
            <a:r>
              <a:rPr lang="en-US" dirty="0" smtClean="0"/>
              <a:t>2002</a:t>
            </a:r>
            <a:endParaRPr lang="de-AT" dirty="0" smtClean="0"/>
          </a:p>
          <a:p>
            <a:endParaRPr lang="de-AT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13436" y="1403020"/>
            <a:ext cx="2368550" cy="28797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41181" y="4806537"/>
            <a:ext cx="5578792" cy="1894218"/>
            <a:chOff x="6515076" y="4597879"/>
            <a:chExt cx="5578792" cy="18942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076" y="4597879"/>
              <a:ext cx="1859597" cy="18942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4673" y="4597879"/>
              <a:ext cx="1859598" cy="189421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4271" y="4597879"/>
              <a:ext cx="1859597" cy="189421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437" y="1106905"/>
            <a:ext cx="3136067" cy="34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4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Dexel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Yongfu</a:t>
            </a:r>
            <a:r>
              <a:rPr lang="en-US" dirty="0"/>
              <a:t> </a:t>
            </a:r>
            <a:r>
              <a:rPr lang="en-US" dirty="0" smtClean="0"/>
              <a:t>Ren et al.,</a:t>
            </a:r>
            <a:br>
              <a:rPr lang="en-US" dirty="0" smtClean="0"/>
            </a:br>
            <a:r>
              <a:rPr lang="en-US" dirty="0" smtClean="0"/>
              <a:t>Feature </a:t>
            </a:r>
            <a:r>
              <a:rPr lang="en-US" dirty="0"/>
              <a:t>conservation and </a:t>
            </a:r>
            <a:r>
              <a:rPr lang="en-US" dirty="0" smtClean="0"/>
              <a:t>conversion of </a:t>
            </a:r>
            <a:r>
              <a:rPr lang="en-US" dirty="0"/>
              <a:t>Tri-</a:t>
            </a:r>
            <a:r>
              <a:rPr lang="en-US" dirty="0" err="1"/>
              <a:t>dexel</a:t>
            </a:r>
            <a:r>
              <a:rPr lang="en-US" dirty="0"/>
              <a:t> volumetric models to polyhedral surface models for </a:t>
            </a:r>
            <a:r>
              <a:rPr lang="en-US" dirty="0" smtClean="0"/>
              <a:t>product </a:t>
            </a:r>
            <a:r>
              <a:rPr lang="de-AT" dirty="0" smtClean="0"/>
              <a:t>prototyping,</a:t>
            </a:r>
            <a:br>
              <a:rPr lang="de-AT" dirty="0" smtClean="0"/>
            </a:br>
            <a:r>
              <a:rPr lang="de-AT" dirty="0" smtClean="0"/>
              <a:t>2008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289" y="4001294"/>
            <a:ext cx="2524933" cy="2605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22" y="593187"/>
            <a:ext cx="4620307" cy="246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01" y="3320544"/>
            <a:ext cx="3620345" cy="31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84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Implementations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44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Direct triangle triangle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Tomas </a:t>
            </a:r>
            <a:r>
              <a:rPr lang="en-US" dirty="0" err="1" smtClean="0"/>
              <a:t>Möller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A fast triangle-triangle intersection test,</a:t>
            </a:r>
            <a:br>
              <a:rPr lang="en-US" dirty="0" smtClean="0"/>
            </a:br>
            <a:r>
              <a:rPr lang="en-US" dirty="0" smtClean="0"/>
              <a:t>1997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58" y="1984813"/>
            <a:ext cx="6272842" cy="3435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7011" y="5809972"/>
            <a:ext cx="2832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lib.znate.ru/docs/index-40240.html?page=3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76375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Cube vs. cube</a:t>
            </a:r>
            <a:endParaRPr lang="de-AT" dirty="0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78" y="1825625"/>
            <a:ext cx="4810044" cy="4351338"/>
          </a:xfrm>
        </p:spPr>
      </p:pic>
    </p:spTree>
    <p:extLst>
      <p:ext uri="{BB962C8B-B14F-4D97-AF65-F5344CB8AC3E}">
        <p14:creationId xmlns:p14="http://schemas.microsoft.com/office/powerpoint/2010/main" val="23801176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79" y="399704"/>
            <a:ext cx="3348361" cy="2885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9" y="399704"/>
            <a:ext cx="3324114" cy="2888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7" y="3612000"/>
            <a:ext cx="3611791" cy="288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3612000"/>
            <a:ext cx="3330798" cy="2882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78" y="3612000"/>
            <a:ext cx="3073905" cy="2882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7" y="399705"/>
            <a:ext cx="3243563" cy="28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898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Cylinder vs. cylinder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25" y="2187935"/>
            <a:ext cx="5032075" cy="33351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7935"/>
            <a:ext cx="5027622" cy="3335156"/>
          </a:xfrm>
        </p:spPr>
      </p:pic>
    </p:spTree>
    <p:extLst>
      <p:ext uri="{BB962C8B-B14F-4D97-AF65-F5344CB8AC3E}">
        <p14:creationId xmlns:p14="http://schemas.microsoft.com/office/powerpoint/2010/main" val="427302518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Cylinder vs. </a:t>
            </a:r>
            <a:r>
              <a:rPr lang="de-DE" dirty="0" smtClean="0"/>
              <a:t>cylinder - Delaunay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2609"/>
            <a:ext cx="5079521" cy="352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83" y="2056563"/>
            <a:ext cx="5079322" cy="35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385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Cylinder head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7" y="1994209"/>
            <a:ext cx="5336551" cy="38840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04" y="1994209"/>
            <a:ext cx="5278656" cy="38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1087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Subtractive manufacturing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803" y="1690688"/>
            <a:ext cx="6613947" cy="4439749"/>
          </a:xfrm>
        </p:spPr>
      </p:pic>
      <p:sp>
        <p:nvSpPr>
          <p:cNvPr id="4" name="TextBox 3"/>
          <p:cNvSpPr txBox="1"/>
          <p:nvPr/>
        </p:nvSpPr>
        <p:spPr>
          <a:xfrm>
            <a:off x="3171161" y="6400801"/>
            <a:ext cx="5849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http://www.hurco.com/IN/why-hurco/success-stories/blog/PublishingImages/nuconvmx42sr%20cutting.JPG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1235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Ball pivoting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26" y="1825625"/>
            <a:ext cx="93943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3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01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57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40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Thank you!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Questions?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653993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Subtractive manufacturing simulation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6" y="1655545"/>
            <a:ext cx="715415" cy="4913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19" y="5342022"/>
            <a:ext cx="726004" cy="1227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21" y="2033337"/>
            <a:ext cx="4283241" cy="3212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62" y="3049168"/>
            <a:ext cx="4851078" cy="30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4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Previous work – VML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58" y="934548"/>
            <a:ext cx="1537767" cy="8341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167123"/>
            <a:ext cx="4290593" cy="668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941638"/>
            <a:ext cx="1885031" cy="705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8" y="2062035"/>
            <a:ext cx="2357387" cy="1768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35" y="1591122"/>
            <a:ext cx="3025541" cy="22691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81" y="1720337"/>
            <a:ext cx="3465096" cy="25988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4383"/>
            <a:ext cx="2794535" cy="2095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69" y="4201423"/>
            <a:ext cx="3651183" cy="2738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352" y="4348808"/>
            <a:ext cx="3258153" cy="24436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089" y="4471291"/>
            <a:ext cx="3104151" cy="23281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64" y="1874966"/>
            <a:ext cx="3201157" cy="24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43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VML data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3" y="1690688"/>
            <a:ext cx="3243923" cy="27792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44" y="875264"/>
            <a:ext cx="3251334" cy="2406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75" y="520808"/>
            <a:ext cx="3919888" cy="2939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39" y="3886169"/>
            <a:ext cx="5011553" cy="276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66" y="3929600"/>
            <a:ext cx="3401512" cy="271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Extract triangulated surface from VML data model</a:t>
            </a:r>
          </a:p>
          <a:p>
            <a:r>
              <a:rPr lang="de-AT" dirty="0" smtClean="0"/>
              <a:t>Determine state of the art</a:t>
            </a:r>
          </a:p>
          <a:p>
            <a:r>
              <a:rPr lang="de-AT" dirty="0" smtClean="0"/>
              <a:t>Prototypic implementation and comparison</a:t>
            </a:r>
          </a:p>
          <a:p>
            <a:pPr marL="457200" lvl="1" indent="0">
              <a:buNone/>
            </a:pPr>
            <a:r>
              <a:rPr lang="en-US" dirty="0" smtClean="0"/>
              <a:t>runtime, memory, complexity, visual quality, errors, divergence,</a:t>
            </a:r>
            <a:br>
              <a:rPr lang="en-US" dirty="0" smtClean="0"/>
            </a:br>
            <a:r>
              <a:rPr lang="en-US" dirty="0" smtClean="0"/>
              <a:t>numeric, mesh quality, feature conservation, </a:t>
            </a:r>
            <a:r>
              <a:rPr lang="de-AT" dirty="0" smtClean="0"/>
              <a:t>adaptivity</a:t>
            </a:r>
            <a:endParaRPr lang="de-AT" dirty="0"/>
          </a:p>
          <a:p>
            <a:r>
              <a:rPr lang="de-AT" dirty="0" smtClean="0"/>
              <a:t>Testing on selected scenes</a:t>
            </a:r>
          </a:p>
          <a:p>
            <a:pPr marL="457200" lvl="1" indent="0">
              <a:buNone/>
            </a:pPr>
            <a:r>
              <a:rPr lang="de-AT" dirty="0" smtClean="0"/>
              <a:t>Is there a "best" algorithm? Under which circumstances?</a:t>
            </a:r>
            <a:br>
              <a:rPr lang="de-AT" dirty="0" smtClean="0"/>
            </a:br>
            <a:r>
              <a:rPr lang="de-AT" dirty="0" smtClean="0"/>
              <a:t>How to select best suited algorithm?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5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Direct intersection of swept volumes</a:t>
            </a:r>
          </a:p>
          <a:p>
            <a:pPr lvl="1"/>
            <a:r>
              <a:rPr lang="en-US" dirty="0" smtClean="0"/>
              <a:t>Most naïve, theoretically most accurate</a:t>
            </a:r>
            <a:endParaRPr lang="de-AT" b="1" dirty="0" smtClean="0"/>
          </a:p>
          <a:p>
            <a:r>
              <a:rPr lang="de-AT" dirty="0" smtClean="0"/>
              <a:t>Point cloud based</a:t>
            </a:r>
          </a:p>
          <a:p>
            <a:pPr lvl="1"/>
            <a:r>
              <a:rPr lang="de-AT" dirty="0" smtClean="0"/>
              <a:t>Point cloud easy to create using raycast</a:t>
            </a:r>
          </a:p>
          <a:p>
            <a:pPr lvl="1"/>
            <a:r>
              <a:rPr lang="de-AT" dirty="0" smtClean="0"/>
              <a:t>Reconstruction already implemented in swept volume computation</a:t>
            </a:r>
          </a:p>
          <a:p>
            <a:r>
              <a:rPr lang="de-AT" dirty="0" smtClean="0"/>
              <a:t>Dexel based</a:t>
            </a:r>
          </a:p>
          <a:p>
            <a:pPr lvl="1"/>
            <a:r>
              <a:rPr lang="de-AT" dirty="0" smtClean="0"/>
              <a:t>Dexel images easy to create using raycast</a:t>
            </a:r>
          </a:p>
          <a:p>
            <a:r>
              <a:rPr lang="de-AT" dirty="0" smtClean="0"/>
              <a:t>Implicit function and voxel based</a:t>
            </a:r>
          </a:p>
          <a:p>
            <a:pPr lvl="1"/>
            <a:r>
              <a:rPr lang="de-AT" dirty="0" smtClean="0"/>
              <a:t>VML already uses a voxel grid</a:t>
            </a:r>
          </a:p>
        </p:txBody>
      </p:sp>
    </p:spTree>
    <p:extLst>
      <p:ext uri="{BB962C8B-B14F-4D97-AF65-F5344CB8AC3E}">
        <p14:creationId xmlns:p14="http://schemas.microsoft.com/office/powerpoint/2010/main" val="309672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State of the 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4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Direct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87291" cy="4351338"/>
          </a:xfrm>
        </p:spPr>
        <p:txBody>
          <a:bodyPr/>
          <a:lstStyle/>
          <a:p>
            <a:r>
              <a:rPr lang="en-US" dirty="0" smtClean="0"/>
              <a:t>David Rosen,</a:t>
            </a:r>
            <a:br>
              <a:rPr lang="en-US" dirty="0" smtClean="0"/>
            </a:br>
            <a:r>
              <a:rPr lang="en-US" dirty="0" smtClean="0"/>
              <a:t>Seamless Intersection Between Triangle Meshes,</a:t>
            </a:r>
            <a:br>
              <a:rPr lang="en-US" dirty="0" smtClean="0"/>
            </a:br>
            <a:r>
              <a:rPr lang="en-US" dirty="0" smtClean="0"/>
              <a:t>2008</a:t>
            </a:r>
            <a:endParaRPr lang="de-AT" b="1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2354355"/>
            <a:ext cx="5181600" cy="3820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21989"/>
            <a:ext cx="5010569" cy="21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8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Widescreen</PresentationFormat>
  <Paragraphs>57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Surface reconstruction from models for subtractive manufacturing simulation</vt:lpstr>
      <vt:lpstr>Subtractive manufacturing</vt:lpstr>
      <vt:lpstr>Subtractive manufacturing simulation</vt:lpstr>
      <vt:lpstr>Previous work – VML</vt:lpstr>
      <vt:lpstr>VML data model</vt:lpstr>
      <vt:lpstr>Problem statement</vt:lpstr>
      <vt:lpstr>Approaches</vt:lpstr>
      <vt:lpstr>State of the art</vt:lpstr>
      <vt:lpstr>Direct intersection</vt:lpstr>
      <vt:lpstr>Point cloud based</vt:lpstr>
      <vt:lpstr>Implicit function and voxel based</vt:lpstr>
      <vt:lpstr>Dexel based</vt:lpstr>
      <vt:lpstr>Implementations</vt:lpstr>
      <vt:lpstr>Direct triangle triangle intersection</vt:lpstr>
      <vt:lpstr>Cube vs. cube</vt:lpstr>
      <vt:lpstr>PowerPoint Presentation</vt:lpstr>
      <vt:lpstr>Cylinder vs. cylinder</vt:lpstr>
      <vt:lpstr>Cylinder vs. cylinder - Delaunay</vt:lpstr>
      <vt:lpstr>Cylinder head</vt:lpstr>
      <vt:lpstr>Ball pivoting algorithm</vt:lpstr>
      <vt:lpstr>PowerPoint Presentation</vt:lpstr>
      <vt:lpstr>PowerPoint Presentation</vt:lpstr>
      <vt:lpstr>PowerPoint Presentation</vt:lpstr>
      <vt:lpstr>Thank you!</vt:lpstr>
    </vt:vector>
  </TitlesOfParts>
  <Company>RISC Software GmbH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reconstruction from models for subtractive manufacturing simulation</dc:title>
  <dc:creator>bgruber</dc:creator>
  <cp:lastModifiedBy>bgruber</cp:lastModifiedBy>
  <cp:revision>20</cp:revision>
  <dcterms:created xsi:type="dcterms:W3CDTF">2015-05-06T12:37:32Z</dcterms:created>
  <dcterms:modified xsi:type="dcterms:W3CDTF">2015-05-06T16:45:04Z</dcterms:modified>
</cp:coreProperties>
</file>